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Now" panose="020B0604020202020204" charset="-94"/>
      <p:regular r:id="rId19"/>
    </p:embeddedFont>
    <p:embeddedFont>
      <p:font typeface="Now Medium" panose="020B0604020202020204" charset="-94"/>
      <p:regular r:id="rId20"/>
    </p:embeddedFont>
    <p:embeddedFont>
      <p:font typeface="Sanchez" panose="020B0604020202020204" charset="-94"/>
      <p:regular r:id="rId21"/>
    </p:embeddedFont>
    <p:embeddedFont>
      <p:font typeface="Sensei" panose="020B0604020202020204" charset="-9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2501" y="1595337"/>
            <a:ext cx="19906572" cy="9007724"/>
          </a:xfrm>
          <a:custGeom>
            <a:avLst/>
            <a:gdLst/>
            <a:ahLst/>
            <a:cxnLst/>
            <a:rect l="l" t="t" r="r" b="b"/>
            <a:pathLst>
              <a:path w="19906572" h="9007724">
                <a:moveTo>
                  <a:pt x="0" y="0"/>
                </a:moveTo>
                <a:lnTo>
                  <a:pt x="19906572" y="0"/>
                </a:lnTo>
                <a:lnTo>
                  <a:pt x="19906572" y="9007724"/>
                </a:lnTo>
                <a:lnTo>
                  <a:pt x="0" y="900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10415" y="-2569279"/>
            <a:ext cx="4229887" cy="4229887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333643" y="963216"/>
            <a:ext cx="1490428" cy="632121"/>
            <a:chOff x="0" y="0"/>
            <a:chExt cx="2527300" cy="1071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668528" y="8626392"/>
            <a:ext cx="4229887" cy="4229887"/>
            <a:chOff x="0" y="0"/>
            <a:chExt cx="2787650" cy="2787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536071" y="8691663"/>
            <a:ext cx="1490428" cy="632121"/>
            <a:chOff x="0" y="0"/>
            <a:chExt cx="2527300" cy="1071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887587" y="1660608"/>
            <a:ext cx="1966397" cy="2266740"/>
          </a:xfrm>
          <a:custGeom>
            <a:avLst/>
            <a:gdLst/>
            <a:ahLst/>
            <a:cxnLst/>
            <a:rect l="l" t="t" r="r" b="b"/>
            <a:pathLst>
              <a:path w="1966397" h="2266740">
                <a:moveTo>
                  <a:pt x="0" y="0"/>
                </a:moveTo>
                <a:lnTo>
                  <a:pt x="1966397" y="0"/>
                </a:lnTo>
                <a:lnTo>
                  <a:pt x="1966397" y="2266740"/>
                </a:lnTo>
                <a:lnTo>
                  <a:pt x="0" y="226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2" name="Group 12"/>
          <p:cNvGrpSpPr/>
          <p:nvPr/>
        </p:nvGrpSpPr>
        <p:grpSpPr>
          <a:xfrm>
            <a:off x="2829834" y="6296339"/>
            <a:ext cx="12628333" cy="3990661"/>
            <a:chOff x="0" y="0"/>
            <a:chExt cx="16837777" cy="532088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16837777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YAHUDILIK, TORA, ŞABAT VE EMIRLERLE ŞEKILLENEN KADIM BIR INANÇ.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90845"/>
              <a:ext cx="16837777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spc="-359">
                  <a:solidFill>
                    <a:srgbClr val="B175FF"/>
                  </a:solidFill>
                  <a:latin typeface="Sensei"/>
                  <a:ea typeface="Sensei"/>
                  <a:cs typeface="Sensei"/>
                  <a:sym typeface="Sensei"/>
                </a:rPr>
                <a:t>Yahudilik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751921"/>
              <a:ext cx="16837777" cy="56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Hazırlayan: Esat Taha POLAT 12/D 195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7498" y="-573575"/>
            <a:ext cx="9821498" cy="11434151"/>
          </a:xfrm>
          <a:prstGeom prst="rect">
            <a:avLst/>
          </a:prstGeom>
          <a:solidFill>
            <a:srgbClr val="2D1674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7815768" y="1046116"/>
            <a:ext cx="2226872" cy="222687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15768" y="4030064"/>
            <a:ext cx="2226872" cy="222687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30564" y="4030064"/>
            <a:ext cx="2226872" cy="222687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15768" y="7031428"/>
            <a:ext cx="2226872" cy="222687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30564" y="7031428"/>
            <a:ext cx="2226872" cy="222687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30564" y="1028700"/>
            <a:ext cx="2226872" cy="222687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1074024" y="-1438824"/>
            <a:ext cx="3908482" cy="3908482"/>
            <a:chOff x="0" y="0"/>
            <a:chExt cx="2787650" cy="2787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7259300" y="515416"/>
            <a:ext cx="1451289" cy="615521"/>
            <a:chOff x="0" y="0"/>
            <a:chExt cx="2527300" cy="10718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193245" y="7221343"/>
            <a:ext cx="1851670" cy="1847041"/>
          </a:xfrm>
          <a:custGeom>
            <a:avLst/>
            <a:gdLst/>
            <a:ahLst/>
            <a:cxnLst/>
            <a:rect l="l" t="t" r="r" b="b"/>
            <a:pathLst>
              <a:path w="1851670" h="1847041">
                <a:moveTo>
                  <a:pt x="0" y="0"/>
                </a:moveTo>
                <a:lnTo>
                  <a:pt x="1851670" y="0"/>
                </a:lnTo>
                <a:lnTo>
                  <a:pt x="1851670" y="1847041"/>
                </a:lnTo>
                <a:lnTo>
                  <a:pt x="0" y="184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Freeform 20"/>
          <p:cNvSpPr/>
          <p:nvPr/>
        </p:nvSpPr>
        <p:spPr>
          <a:xfrm>
            <a:off x="8193245" y="4152988"/>
            <a:ext cx="1738644" cy="1998441"/>
          </a:xfrm>
          <a:custGeom>
            <a:avLst/>
            <a:gdLst/>
            <a:ahLst/>
            <a:cxnLst/>
            <a:rect l="l" t="t" r="r" b="b"/>
            <a:pathLst>
              <a:path w="1738644" h="1998441">
                <a:moveTo>
                  <a:pt x="0" y="0"/>
                </a:moveTo>
                <a:lnTo>
                  <a:pt x="1738644" y="0"/>
                </a:lnTo>
                <a:lnTo>
                  <a:pt x="1738644" y="1998441"/>
                </a:lnTo>
                <a:lnTo>
                  <a:pt x="0" y="1998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1" name="Freeform 21"/>
          <p:cNvSpPr/>
          <p:nvPr/>
        </p:nvSpPr>
        <p:spPr>
          <a:xfrm>
            <a:off x="8299311" y="913012"/>
            <a:ext cx="1526512" cy="2240752"/>
          </a:xfrm>
          <a:custGeom>
            <a:avLst/>
            <a:gdLst/>
            <a:ahLst/>
            <a:cxnLst/>
            <a:rect l="l" t="t" r="r" b="b"/>
            <a:pathLst>
              <a:path w="1526512" h="2240752">
                <a:moveTo>
                  <a:pt x="0" y="0"/>
                </a:moveTo>
                <a:lnTo>
                  <a:pt x="1526512" y="0"/>
                </a:lnTo>
                <a:lnTo>
                  <a:pt x="1526512" y="2240752"/>
                </a:lnTo>
                <a:lnTo>
                  <a:pt x="0" y="224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TextBox 22"/>
          <p:cNvSpPr txBox="1"/>
          <p:nvPr/>
        </p:nvSpPr>
        <p:spPr>
          <a:xfrm>
            <a:off x="10826571" y="1924966"/>
            <a:ext cx="64327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En çok İsrail ve ABD’de yaşarlar.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26571" y="4507230"/>
            <a:ext cx="6432729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•Dünya genelinde yaklaşık 15 milyon Yahudi vardır.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D1674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26571" y="7927694"/>
            <a:ext cx="676191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Kültür, sanat, bilim ve siyasette etkilidirler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6344" y="3330138"/>
            <a:ext cx="776828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FBF1EF"/>
                </a:solidFill>
                <a:latin typeface="Now Medium"/>
                <a:ea typeface="Now Medium"/>
                <a:cs typeface="Now Medium"/>
                <a:sym typeface="Now Medium"/>
              </a:rPr>
              <a:t>GÜNÜMÜZDE YAHUDILIK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33684" y="7732684"/>
            <a:ext cx="3051232" cy="305123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89711" y="-506385"/>
            <a:ext cx="3051232" cy="3051232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1843" y="2835736"/>
            <a:ext cx="12688208" cy="4615528"/>
            <a:chOff x="0" y="0"/>
            <a:chExt cx="16917611" cy="6154037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16917611" cy="106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77"/>
                </a:lnSpc>
              </a:pPr>
              <a:r>
                <a:rPr lang="en-US" sz="5525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GENEL DEĞERLENDIRME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106" y="2844417"/>
              <a:ext cx="12166743" cy="330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•Yahudilik, semavi dinlerin ilki kabul edilir.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•İslam ve Hristiyanlık üzerinde etkisi büyüktür.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•İslam ve Hristiyanlık üzerinde etkisi büyüktür.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•Yahudilik hem dini hem kültürel miras açısından önemlidir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endParaRP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70332" y="2835736"/>
            <a:ext cx="6159922" cy="6704677"/>
          </a:xfrm>
          <a:custGeom>
            <a:avLst/>
            <a:gdLst/>
            <a:ahLst/>
            <a:cxnLst/>
            <a:rect l="l" t="t" r="r" b="b"/>
            <a:pathLst>
              <a:path w="6159922" h="6704677">
                <a:moveTo>
                  <a:pt x="0" y="0"/>
                </a:moveTo>
                <a:lnTo>
                  <a:pt x="6159922" y="0"/>
                </a:lnTo>
                <a:lnTo>
                  <a:pt x="6159922" y="6704678"/>
                </a:lnTo>
                <a:lnTo>
                  <a:pt x="0" y="670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6026" y="92073"/>
            <a:ext cx="5110692" cy="93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TEST SORULARI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817" y="1198235"/>
            <a:ext cx="17900365" cy="288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1. Yahudilikte en önemli tarihî olaylardan biri olan Mısır’dan Çıkış (Exodus) hangi anlamı taşır?</a:t>
            </a:r>
          </a:p>
          <a:p>
            <a:pPr algn="ctr">
              <a:lnSpc>
                <a:spcPts val="3272"/>
              </a:lnSpc>
              <a:spcBef>
                <a:spcPct val="0"/>
              </a:spcBef>
            </a:pPr>
            <a:endParaRPr lang="en-US" sz="2337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algn="l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Yahudilerin Avrupa’ya göçü</a:t>
            </a:r>
          </a:p>
          <a:p>
            <a:pPr algn="r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Musa önderliğinde kölelikten kurtuluş</a:t>
            </a:r>
          </a:p>
          <a:p>
            <a:pPr algn="l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Babil sürgününden dönüş</a:t>
            </a:r>
          </a:p>
          <a:p>
            <a:pPr algn="r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Roma döneminde ayaklanma</a:t>
            </a:r>
          </a:p>
          <a:p>
            <a:pPr algn="ctr"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İsrail Devleti’nin kuruluşu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817" y="5321808"/>
            <a:ext cx="17900365" cy="428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2. Yahudilerin farklı ülkelere dağılmasına ne ad verilir?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Exodus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Tevrat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Diaspora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Antisemitizm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Siyonizm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712" y="444246"/>
            <a:ext cx="17575951" cy="322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3. Yahudiliğin kutsal kitabı olan Tevrat, aşağıdaki kitaplardan hangisini kapsamaz?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Tekvin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Levililer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Zebur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Çıkış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Tesniye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198364"/>
            <a:ext cx="16230600" cy="454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4. On Emir, Yahudiliğin hangi yönüne temel oluşturur?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Tarihsel süreç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Mezhepsel farklılık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Ahlaki ve dini esaslar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Siyasal düzen</a:t>
            </a:r>
          </a:p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İbadet çeşitleri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7501" y="445770"/>
            <a:ext cx="17050306" cy="395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5. Aşağıdakilerden hangisi Yahudi mezheplerinden biridir?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Ortodoks Yahudilik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Protestanlık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Katoliklik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Sünnilik</a:t>
            </a:r>
          </a:p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379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Şiilik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7501" y="5692140"/>
            <a:ext cx="17050306" cy="41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6. Reformist Yahudilik ile ilgili aşağıdaki bilgilerden hangisi doğrudur?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Tamamen geleneklere bağlıdır.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Kadın-erkek eşitliğini reddeder.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Modernleşmeyi ve esnekliği savunur.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Sadece İsrail’de yaygındır.</a:t>
            </a:r>
          </a:p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İbadetleri tamamen kaldırmıştır.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7638" y="372999"/>
            <a:ext cx="17474155" cy="368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7. Konservatif Yahudilik için aşağıdaki yargılardan hangisi yanlıştır?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Geleneklere bağlıdır.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Modern hayatla uyum sağlamaya çalışır.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Reformist ve Ortodoks anlayış arasında bir yerde durur.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İbadetlerde aşırı katı ve değişmezdir.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Esneklik ile bağlılık arasında denge gözetir.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7638" y="5681091"/>
            <a:ext cx="16791662" cy="420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8. Günümüzde Yahudilerin en yoğun yaşadığı iki ülke hangisidir?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Fransa – Almanya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Türkiye – Rusya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İsrail – ABD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İngiltere – Kanada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Yunanistan – Mısır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9183" y="445770"/>
            <a:ext cx="16470117" cy="434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9. Yahudilik tarihinde “Babil sürgünü” hangi sonucu doğurmuştur?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Tevrat’ın ilk kez yazıya geçirilmesi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Yahudilerin Hristiyanlığa geçmesi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Roma İmparatorluğu’nun yıkılması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Diasporanın sona ermesi</a:t>
            </a: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17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Yahudilerin Avrupa’ya göç etmesi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9183" y="6747510"/>
            <a:ext cx="16626701" cy="313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10. Aşağıdakilerden hangisi günümüzde Yahudilerin karşılaştığı sorunlardan biridir?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A) Antisemitizm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B) Paganizm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C) Budizm’in yayılması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D) Ortodoks Hristiyanlık baskısı</a:t>
            </a:r>
          </a:p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E) Ateizm’in yasallaşması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824895"/>
            <a:ext cx="1097278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18" y="920931"/>
            <a:ext cx="16361231" cy="28411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816A1C8D-F981-3411-F9EB-B96EE7355CF4}"/>
              </a:ext>
            </a:extLst>
          </p:cNvPr>
          <p:cNvSpPr txBox="1"/>
          <p:nvPr/>
        </p:nvSpPr>
        <p:spPr>
          <a:xfrm>
            <a:off x="1565446" y="1214847"/>
            <a:ext cx="14914074" cy="233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KAYNAKÇA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4468CBB-ACCE-BC16-B7BC-C175E5F99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542" y="4526283"/>
            <a:ext cx="14911978" cy="4686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tr-TR" sz="3600" b="1" i="0" u="none" strike="noStrike" cap="none" normalizeH="0" baseline="0">
                <a:ln>
                  <a:noFill/>
                </a:ln>
                <a:effectLst/>
              </a:rPr>
              <a:t>Diyanet İşleri Başkanlığı Yayınları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,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tr-TR" sz="3600" b="1" i="0" u="none" strike="noStrike" cap="none" normalizeH="0" baseline="0">
                <a:ln>
                  <a:noFill/>
                </a:ln>
                <a:effectLst/>
              </a:rPr>
              <a:t>Yaşar Nuri Öztürk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, </a:t>
            </a:r>
            <a:r>
              <a:rPr kumimoji="0" lang="en-US" altLang="tr-TR" sz="3600" b="0" i="1" u="none" strike="noStrike" cap="none" normalizeH="0" baseline="0">
                <a:ln>
                  <a:noFill/>
                </a:ln>
                <a:effectLst/>
              </a:rPr>
              <a:t>Dinler Tarihi ve Semavi Dinler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tr-TR" sz="3600" b="1" i="0" u="none" strike="noStrike" cap="none" normalizeH="0" baseline="0">
                <a:ln>
                  <a:noFill/>
                </a:ln>
                <a:effectLst/>
              </a:rPr>
              <a:t>Şinasi Gündüz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, </a:t>
            </a:r>
            <a:r>
              <a:rPr kumimoji="0" lang="en-US" altLang="tr-TR" sz="3600" b="0" i="1" u="none" strike="noStrike" cap="none" normalizeH="0" baseline="0">
                <a:ln>
                  <a:noFill/>
                </a:ln>
                <a:effectLst/>
              </a:rPr>
              <a:t>Din e İnanç Sözlüğü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tr-TR" sz="3600" b="1" i="0" u="none" strike="noStrike" cap="none" normalizeH="0" baseline="0">
                <a:ln>
                  <a:noFill/>
                </a:ln>
                <a:effectLst/>
              </a:rPr>
              <a:t>Eli Barnavi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, </a:t>
            </a:r>
            <a:r>
              <a:rPr kumimoji="0" lang="en-US" altLang="tr-TR" sz="3600" b="0" i="1" u="none" strike="noStrike" cap="none" normalizeH="0" baseline="0">
                <a:ln>
                  <a:noFill/>
                </a:ln>
                <a:effectLst/>
              </a:rPr>
              <a:t>Yahudilik Tarihi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tr-TR" sz="3600" b="1" i="0" u="none" strike="noStrike" cap="none" normalizeH="0" baseline="0">
                <a:ln>
                  <a:noFill/>
                </a:ln>
                <a:effectLst/>
              </a:rPr>
              <a:t>Britannica Encyclopedia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, </a:t>
            </a:r>
            <a:r>
              <a:rPr kumimoji="0" lang="en-US" altLang="tr-TR" sz="3600" b="0" i="1" u="none" strike="noStrike" cap="none" normalizeH="0" baseline="0">
                <a:ln>
                  <a:noFill/>
                </a:ln>
                <a:effectLst/>
              </a:rPr>
              <a:t>Judaism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tr-TR" sz="3600" b="1" i="0" u="none" strike="noStrike" cap="none" normalizeH="0" baseline="0">
                <a:ln>
                  <a:noFill/>
                </a:ln>
                <a:effectLst/>
              </a:rPr>
              <a:t>Jewish Virtual Library</a:t>
            </a:r>
            <a:r>
              <a:rPr kumimoji="0" lang="en-US" altLang="tr-TR" sz="3600" b="0" i="0" u="none" strike="noStrike" cap="none" normalizeH="0" baseline="0">
                <a:ln>
                  <a:noFill/>
                </a:ln>
                <a:effectLst/>
              </a:rPr>
              <a:t> – (www.jewishvirtuallibrary.org).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57300" y="9727969"/>
            <a:ext cx="157734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60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47041" y="-573575"/>
            <a:ext cx="8196001" cy="11434151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32212" y="-1602264"/>
            <a:ext cx="3051232" cy="3051232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7173" y="4083871"/>
            <a:ext cx="5948341" cy="15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7"/>
              </a:lnSpc>
            </a:pPr>
            <a:r>
              <a:rPr lang="en-US" sz="5525">
                <a:solidFill>
                  <a:srgbClr val="2D1674"/>
                </a:solidFill>
                <a:latin typeface="Sanchez"/>
                <a:ea typeface="Sanchez"/>
                <a:cs typeface="Sanchez"/>
                <a:sym typeface="Sanchez"/>
              </a:rPr>
              <a:t>YAHUDILIĞE GENEL BAKIŞ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8960" y="3496945"/>
            <a:ext cx="10639040" cy="323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•En eski tek tanrılı dinlerden biridir.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•Hz. İbrahim ve Hz. Musa ile ilişkilendirilir.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•Tanrı’ya Yahve denir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•Tanrı ile Yahudi halkı arasında ahit vardır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•Kudüs, en kutsal şehir kabul edilir•Yahudilik bir din olduğu kadar kültürdür.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333643" y="963216"/>
            <a:ext cx="1490428" cy="632121"/>
            <a:chOff x="0" y="0"/>
            <a:chExt cx="2527300" cy="10718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03746" y="8942239"/>
            <a:ext cx="1490428" cy="632121"/>
            <a:chOff x="0" y="0"/>
            <a:chExt cx="2527300" cy="1071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82404" y="-1361955"/>
            <a:ext cx="3384607" cy="3384607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690203" y="1099293"/>
            <a:ext cx="8569097" cy="78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7"/>
              </a:lnSpc>
            </a:pPr>
            <a:r>
              <a:rPr lang="en-US" sz="5525">
                <a:solidFill>
                  <a:srgbClr val="2D1674"/>
                </a:solidFill>
                <a:latin typeface="Sanchez"/>
                <a:ea typeface="Sanchez"/>
                <a:cs typeface="Sanchez"/>
                <a:sym typeface="Sanchez"/>
              </a:rPr>
              <a:t>YAHUDI TARIHI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097931" y="1028700"/>
            <a:ext cx="1451289" cy="615521"/>
            <a:chOff x="0" y="0"/>
            <a:chExt cx="2527300" cy="1071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8053" r="24490"/>
          <a:stretch>
            <a:fillRect/>
          </a:stretch>
        </p:blipFill>
        <p:spPr>
          <a:xfrm>
            <a:off x="-645569" y="1883836"/>
            <a:ext cx="7671614" cy="91232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43315" y="4497260"/>
            <a:ext cx="9597797" cy="326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•Mısır’dan Çıkış (Exodus) en önemli olaydır.</a:t>
            </a:r>
          </a:p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•Babil sürgünü ve Roma dönemi baskıları yaşandı.</a:t>
            </a:r>
          </a:p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•Diaspora: Yahudilerin dünyanın farklı yerlerine dağılması.</a:t>
            </a:r>
          </a:p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•Orta Çağ boyunca Avrupa’da ayrımcılıkla karşılaştılar.</a:t>
            </a:r>
          </a:p>
          <a:p>
            <a:pPr algn="l">
              <a:lnSpc>
                <a:spcPts val="3763"/>
              </a:lnSpc>
            </a:pPr>
            <a:r>
              <a:rPr lang="en-US" sz="2688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rPr>
              <a:t>•1948’de İsrail Devleti kuruldu.</a:t>
            </a:r>
          </a:p>
          <a:p>
            <a:pPr algn="l">
              <a:lnSpc>
                <a:spcPts val="3763"/>
              </a:lnSpc>
            </a:pPr>
            <a:endParaRPr lang="en-US" sz="2688">
              <a:solidFill>
                <a:srgbClr val="2D1674"/>
              </a:solidFill>
              <a:latin typeface="Now"/>
              <a:ea typeface="Now"/>
              <a:cs typeface="Now"/>
              <a:sym typeface="N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86716" y="6910657"/>
            <a:ext cx="2180430" cy="2180430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D1674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" name="AutoShape 4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2D1674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267909" y="3248232"/>
            <a:ext cx="16991391" cy="3790536"/>
            <a:chOff x="0" y="0"/>
            <a:chExt cx="22655188" cy="5054048"/>
          </a:xfrm>
        </p:grpSpPr>
        <p:sp>
          <p:nvSpPr>
            <p:cNvPr id="6" name="TextBox 6"/>
            <p:cNvSpPr txBox="1"/>
            <p:nvPr/>
          </p:nvSpPr>
          <p:spPr>
            <a:xfrm>
              <a:off x="0" y="219922"/>
              <a:ext cx="22655188" cy="950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7"/>
                </a:lnSpc>
              </a:pPr>
              <a:r>
                <a:rPr lang="en-US" sz="4925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KUTSAL KITAP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83028" y="1779988"/>
              <a:ext cx="18289132" cy="327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 TEVRAT, YAHUDILIĞIN KUTSAL KITABIDIR.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•BEŞ KITAP: TEKVIN, ÇIKIŞ, LEVILILER, SAYILAR, TESNIYE.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•TANRI’NIN INSANLARA EMIRLERI BU KITAPLARDA YER ALIR.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•ON EMIR, AHLAKI TEMELI OLUŞTURUR.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spc="340">
                  <a:solidFill>
                    <a:srgbClr val="B175FF"/>
                  </a:solidFill>
                  <a:latin typeface="Now"/>
                  <a:ea typeface="Now"/>
                  <a:cs typeface="Now"/>
                  <a:sym typeface="Now"/>
                </a:rPr>
                <a:t>•TEVRAT, DUA VE IBADETLERDE MERKEZDE BULUNUR.</a:t>
              </a:r>
            </a:p>
            <a:p>
              <a:pPr algn="ctr">
                <a:lnSpc>
                  <a:spcPts val="3240"/>
                </a:lnSpc>
              </a:pPr>
              <a:endParaRPr lang="en-US" sz="2700" spc="340">
                <a:solidFill>
                  <a:srgbClr val="B175FF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592166" y="-631009"/>
            <a:ext cx="3051232" cy="3051232"/>
            <a:chOff x="0" y="0"/>
            <a:chExt cx="2787650" cy="278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280564" y="720939"/>
            <a:ext cx="1451289" cy="615521"/>
            <a:chOff x="0" y="0"/>
            <a:chExt cx="2527300" cy="10718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828934" y="7866778"/>
            <a:ext cx="3051232" cy="3051232"/>
            <a:chOff x="0" y="0"/>
            <a:chExt cx="2787650" cy="27876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6716" y="6799707"/>
            <a:ext cx="2458593" cy="2458593"/>
          </a:xfrm>
          <a:custGeom>
            <a:avLst/>
            <a:gdLst/>
            <a:ahLst/>
            <a:cxnLst/>
            <a:rect l="l" t="t" r="r" b="b"/>
            <a:pathLst>
              <a:path w="2458593" h="2458593">
                <a:moveTo>
                  <a:pt x="0" y="0"/>
                </a:moveTo>
                <a:lnTo>
                  <a:pt x="2458593" y="0"/>
                </a:lnTo>
                <a:lnTo>
                  <a:pt x="2458593" y="2458593"/>
                </a:lnTo>
                <a:lnTo>
                  <a:pt x="0" y="245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330" y="902525"/>
            <a:ext cx="7129371" cy="78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7"/>
              </a:lnSpc>
            </a:pPr>
            <a:r>
              <a:rPr lang="en-US" sz="5525">
                <a:solidFill>
                  <a:srgbClr val="FBF1EF"/>
                </a:solidFill>
                <a:latin typeface="Sanchez"/>
                <a:ea typeface="Sanchez"/>
                <a:cs typeface="Sanchez"/>
                <a:sym typeface="Sanchez"/>
              </a:rPr>
              <a:t>İNANÇ ESASLARI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55664" y="3080765"/>
            <a:ext cx="13231934" cy="340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•Tanrı tektir, evrenin yaratıcısıdır.</a:t>
            </a:r>
          </a:p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•Tanrı ile İsrailoğulları arasında özel bağ vardır.</a:t>
            </a:r>
          </a:p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•Meleklere ve peygamberlere inanılır.</a:t>
            </a:r>
          </a:p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•Ahiret inancı vardır</a:t>
            </a:r>
          </a:p>
          <a:p>
            <a:pPr algn="l">
              <a:lnSpc>
                <a:spcPts val="5501"/>
              </a:lnSpc>
            </a:pPr>
            <a:r>
              <a:rPr lang="en-US" sz="3929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rPr>
              <a:t>•Yahudiler kendilerini ‘seçilmiş kavim’ görür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540814" y="8464798"/>
            <a:ext cx="3051232" cy="3051232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40674" y="-496916"/>
            <a:ext cx="3051232" cy="305123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762384" y="2092268"/>
            <a:ext cx="3051232" cy="3051232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778324" y="8476752"/>
            <a:ext cx="3051232" cy="3051232"/>
            <a:chOff x="0" y="0"/>
            <a:chExt cx="2787650" cy="2787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501533" y="225639"/>
            <a:ext cx="1451289" cy="615521"/>
            <a:chOff x="0" y="0"/>
            <a:chExt cx="2527300" cy="1071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484158" y="9446957"/>
            <a:ext cx="1451289" cy="615521"/>
            <a:chOff x="0" y="0"/>
            <a:chExt cx="2527300" cy="10718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21333" y="1337310"/>
            <a:ext cx="6510123" cy="7440141"/>
          </a:xfrm>
          <a:custGeom>
            <a:avLst/>
            <a:gdLst/>
            <a:ahLst/>
            <a:cxnLst/>
            <a:rect l="l" t="t" r="r" b="b"/>
            <a:pathLst>
              <a:path w="6510123" h="7440141">
                <a:moveTo>
                  <a:pt x="0" y="0"/>
                </a:moveTo>
                <a:lnTo>
                  <a:pt x="6510123" y="0"/>
                </a:lnTo>
                <a:lnTo>
                  <a:pt x="6510123" y="7440141"/>
                </a:lnTo>
                <a:lnTo>
                  <a:pt x="0" y="744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4" name="Group 14"/>
          <p:cNvGrpSpPr/>
          <p:nvPr/>
        </p:nvGrpSpPr>
        <p:grpSpPr>
          <a:xfrm>
            <a:off x="9665508" y="2528237"/>
            <a:ext cx="10656299" cy="5230525"/>
            <a:chOff x="0" y="0"/>
            <a:chExt cx="14208399" cy="697403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49673"/>
              <a:ext cx="14208399" cy="748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62"/>
                </a:lnSpc>
              </a:pPr>
              <a:r>
                <a:rPr lang="en-US" sz="3875">
                  <a:solidFill>
                    <a:srgbClr val="2D1674"/>
                  </a:solidFill>
                  <a:latin typeface="Sanchez"/>
                  <a:ea typeface="Sanchez"/>
                  <a:cs typeface="Sanchez"/>
                  <a:sym typeface="Sanchez"/>
                </a:rPr>
                <a:t>İBADETLER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136093"/>
              <a:ext cx="14208399" cy="386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•İbadet yeri: Sinagog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•Şabat (Cumartesi) kutsal gündür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•Tevrat okuma ve dua ibadetlerin merkezindedir.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•Erkek çocuklara 8. günde sünnet yapılır.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•Bayramlar: Pesah, Yom Kippur, Hanuka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1674"/>
                  </a:solidFill>
                  <a:latin typeface="Now"/>
                  <a:ea typeface="Now"/>
                  <a:cs typeface="Now"/>
                  <a:sym typeface="Now"/>
                </a:rPr>
                <a:t>•Koşer: Yiyeceklerle ilgili kurallar.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2D1674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22236" y="-573575"/>
            <a:ext cx="9357071" cy="11434151"/>
          </a:xfrm>
          <a:prstGeom prst="rect">
            <a:avLst/>
          </a:prstGeom>
          <a:solidFill>
            <a:srgbClr val="B175FF"/>
          </a:solid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0643970" y="1042311"/>
            <a:ext cx="6615330" cy="8215989"/>
          </a:xfrm>
          <a:custGeom>
            <a:avLst/>
            <a:gdLst/>
            <a:ahLst/>
            <a:cxnLst/>
            <a:rect l="l" t="t" r="r" b="b"/>
            <a:pathLst>
              <a:path w="6615330" h="8215989">
                <a:moveTo>
                  <a:pt x="0" y="0"/>
                </a:moveTo>
                <a:lnTo>
                  <a:pt x="6615330" y="0"/>
                </a:lnTo>
                <a:lnTo>
                  <a:pt x="6615330" y="8215989"/>
                </a:lnTo>
                <a:lnTo>
                  <a:pt x="0" y="8215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205" r="-43205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293303" y="8429321"/>
            <a:ext cx="3051232" cy="3051232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2D1674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1099347" y="8637301"/>
            <a:ext cx="3051232" cy="3051232"/>
            <a:chOff x="0" y="0"/>
            <a:chExt cx="2787650" cy="2787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70947" y="720939"/>
            <a:ext cx="1451289" cy="615521"/>
            <a:chOff x="0" y="0"/>
            <a:chExt cx="2527300" cy="10718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511" r="26511"/>
          <a:stretch>
            <a:fillRect/>
          </a:stretch>
        </p:blipFill>
        <p:spPr>
          <a:xfrm>
            <a:off x="10643970" y="720939"/>
            <a:ext cx="7036131" cy="853736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1042311"/>
            <a:ext cx="6664943" cy="6892320"/>
            <a:chOff x="0" y="0"/>
            <a:chExt cx="8886591" cy="91897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6200"/>
              <a:ext cx="8886591" cy="4045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92"/>
                </a:lnSpc>
              </a:pPr>
              <a:r>
                <a:rPr lang="en-US" sz="7175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SEMBOLLER VE RITÜELLER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473771"/>
              <a:ext cx="8886591" cy="58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41100"/>
              <a:ext cx="8886591" cy="330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•Kippa: Erkeklerin taktığı başlık.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•Menora: Yedi kollu şamdan.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•Mezuzah: Kapı kenarına asılan dua kapsülü.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•Koşer yemek kuralları önemlidir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•Dua günlük yaşamın parçasıdır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6473" y="-822015"/>
            <a:ext cx="19491110" cy="4142637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733684" y="7732684"/>
            <a:ext cx="3051232" cy="3051232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4442243"/>
            <a:ext cx="3621389" cy="4816057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sp>
        <p:nvSpPr>
          <p:cNvPr id="6" name="AutoShape 6"/>
          <p:cNvSpPr/>
          <p:nvPr/>
        </p:nvSpPr>
        <p:spPr>
          <a:xfrm>
            <a:off x="7048074" y="4442243"/>
            <a:ext cx="3621389" cy="4816057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sp>
        <p:nvSpPr>
          <p:cNvPr id="7" name="AutoShape 7"/>
          <p:cNvSpPr/>
          <p:nvPr/>
        </p:nvSpPr>
        <p:spPr>
          <a:xfrm>
            <a:off x="13288153" y="4442243"/>
            <a:ext cx="3621389" cy="4816057"/>
          </a:xfrm>
          <a:prstGeom prst="rect">
            <a:avLst/>
          </a:prstGeom>
          <a:solidFill>
            <a:srgbClr val="FBF1EF"/>
          </a:solidFill>
        </p:spPr>
        <p:txBody>
          <a:bodyPr/>
          <a:lstStyle/>
          <a:p>
            <a:endParaRPr lang="tr-TR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614290" y="-1671240"/>
            <a:ext cx="4213282" cy="4213282"/>
            <a:chOff x="0" y="0"/>
            <a:chExt cx="2787650" cy="278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61139" y="0"/>
            <a:ext cx="3660131" cy="3518301"/>
          </a:xfrm>
          <a:custGeom>
            <a:avLst/>
            <a:gdLst/>
            <a:ahLst/>
            <a:cxnLst/>
            <a:rect l="l" t="t" r="r" b="b"/>
            <a:pathLst>
              <a:path w="3660131" h="3518301">
                <a:moveTo>
                  <a:pt x="0" y="0"/>
                </a:moveTo>
                <a:lnTo>
                  <a:pt x="3660131" y="0"/>
                </a:lnTo>
                <a:lnTo>
                  <a:pt x="3660131" y="3518301"/>
                </a:lnTo>
                <a:lnTo>
                  <a:pt x="0" y="3518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 rot="10799999" flipH="1">
            <a:off x="9758524" y="498463"/>
            <a:ext cx="2187294" cy="2521376"/>
          </a:xfrm>
          <a:custGeom>
            <a:avLst/>
            <a:gdLst/>
            <a:ahLst/>
            <a:cxnLst/>
            <a:rect l="l" t="t" r="r" b="b"/>
            <a:pathLst>
              <a:path w="2187294" h="2521376">
                <a:moveTo>
                  <a:pt x="2187294" y="0"/>
                </a:moveTo>
                <a:lnTo>
                  <a:pt x="0" y="0"/>
                </a:lnTo>
                <a:lnTo>
                  <a:pt x="0" y="2521376"/>
                </a:lnTo>
                <a:lnTo>
                  <a:pt x="2187294" y="2521376"/>
                </a:lnTo>
                <a:lnTo>
                  <a:pt x="21872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/>
          <p:cNvSpPr txBox="1"/>
          <p:nvPr/>
        </p:nvSpPr>
        <p:spPr>
          <a:xfrm>
            <a:off x="6554819" y="475117"/>
            <a:ext cx="961405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50"/>
              </a:lnSpc>
            </a:pPr>
            <a:r>
              <a:rPr lang="en-US" sz="4500">
                <a:solidFill>
                  <a:srgbClr val="2D1674"/>
                </a:solidFill>
                <a:latin typeface="Sanchez"/>
                <a:ea typeface="Sanchez"/>
                <a:cs typeface="Sanchez"/>
                <a:sym typeface="Sanchez"/>
              </a:rPr>
              <a:t>Yahudi Mezhepleri - 1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94106" y="2599192"/>
            <a:ext cx="449765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2D1674"/>
                </a:solidFill>
                <a:latin typeface="Now Medium"/>
                <a:ea typeface="Now Medium"/>
                <a:cs typeface="Now Medium"/>
                <a:sym typeface="Now Medium"/>
              </a:rPr>
              <a:t>ORTODOKS YAHUDILIK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77209"/>
            <a:ext cx="356191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2D1674"/>
                </a:solidFill>
                <a:latin typeface="Now Medium"/>
                <a:ea typeface="Now Medium"/>
                <a:cs typeface="Now Medium"/>
                <a:sym typeface="Now Medium"/>
              </a:rPr>
              <a:t>•GELENEKLERE BAĞLI.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32188" y="6086684"/>
            <a:ext cx="3637275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2D1674"/>
                </a:solidFill>
                <a:latin typeface="Now Medium"/>
                <a:ea typeface="Now Medium"/>
                <a:cs typeface="Now Medium"/>
                <a:sym typeface="Now Medium"/>
              </a:rPr>
              <a:t>•TEVRAT VE DINI KURALLARI KATI ŞEKILDE UYGULAR.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88153" y="6086684"/>
            <a:ext cx="362138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2D1674"/>
                </a:solidFill>
                <a:latin typeface="Now Medium"/>
                <a:ea typeface="Now Medium"/>
                <a:cs typeface="Now Medium"/>
                <a:sym typeface="Now Medium"/>
              </a:rPr>
              <a:t>•İBADETLERDE DEĞIŞIKLIK KABUL ETMEZ.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867034" y="-1525616"/>
            <a:ext cx="3946582" cy="3946582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22589" y="9446957"/>
            <a:ext cx="1451289" cy="615521"/>
            <a:chOff x="0" y="0"/>
            <a:chExt cx="2527300" cy="1071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6" name="Freeform 6"/>
          <p:cNvSpPr/>
          <p:nvPr/>
        </p:nvSpPr>
        <p:spPr>
          <a:xfrm>
            <a:off x="11220831" y="1502474"/>
            <a:ext cx="5252181" cy="7282053"/>
          </a:xfrm>
          <a:custGeom>
            <a:avLst/>
            <a:gdLst/>
            <a:ahLst/>
            <a:cxnLst/>
            <a:rect l="l" t="t" r="r" b="b"/>
            <a:pathLst>
              <a:path w="5252181" h="7282053">
                <a:moveTo>
                  <a:pt x="0" y="0"/>
                </a:moveTo>
                <a:lnTo>
                  <a:pt x="5252181" y="0"/>
                </a:lnTo>
                <a:lnTo>
                  <a:pt x="5252181" y="7282052"/>
                </a:lnTo>
                <a:lnTo>
                  <a:pt x="0" y="728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1028700" y="2885742"/>
            <a:ext cx="6664943" cy="4515515"/>
            <a:chOff x="0" y="0"/>
            <a:chExt cx="8886591" cy="6020687"/>
          </a:xfrm>
        </p:grpSpPr>
        <p:sp>
          <p:nvSpPr>
            <p:cNvPr id="8" name="TextBox 8"/>
            <p:cNvSpPr txBox="1"/>
            <p:nvPr/>
          </p:nvSpPr>
          <p:spPr>
            <a:xfrm>
              <a:off x="0" y="56938"/>
              <a:ext cx="8886591" cy="209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77"/>
                </a:lnSpc>
              </a:pPr>
              <a:r>
                <a:rPr lang="en-US" sz="5525">
                  <a:solidFill>
                    <a:srgbClr val="FBF1EF"/>
                  </a:solidFill>
                  <a:latin typeface="Sanchez"/>
                  <a:ea typeface="Sanchez"/>
                  <a:cs typeface="Sanchez"/>
                  <a:sym typeface="Sanchez"/>
                </a:rPr>
                <a:t>YAHUDI MEZHEPLERI - 2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26955"/>
              <a:ext cx="8886591" cy="5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5"/>
                </a:lnSpc>
              </a:pPr>
              <a:r>
                <a:rPr lang="en-US" sz="3125" b="1">
                  <a:solidFill>
                    <a:srgbClr val="B175FF"/>
                  </a:solidFill>
                  <a:latin typeface="Now Medium"/>
                  <a:ea typeface="Now Medium"/>
                  <a:cs typeface="Now Medium"/>
                  <a:sym typeface="Now Medium"/>
                </a:rPr>
                <a:t>REFORMIST YAHUDILIK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59147"/>
              <a:ext cx="8886591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Modernleşmeyi savunur.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•İbadetlerde esneklik vardır.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Now"/>
                  <a:ea typeface="Now"/>
                  <a:cs typeface="Now"/>
                  <a:sym typeface="Now"/>
                </a:rPr>
                <a:t>•Kadın-erkek eşitliği ön plandadır.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FBF1EF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840</Words>
  <Application>Microsoft Office PowerPoint</Application>
  <PresentationFormat>Özel</PresentationFormat>
  <Paragraphs>128</Paragraphs>
  <Slides>17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Sensei</vt:lpstr>
      <vt:lpstr>Now</vt:lpstr>
      <vt:lpstr>Sanchez</vt:lpstr>
      <vt:lpstr>Calibri</vt:lpstr>
      <vt:lpstr>Now Medium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 Eğlence Eğitimi Sunum</dc:title>
  <cp:lastModifiedBy>AFRANUR POLAT</cp:lastModifiedBy>
  <cp:revision>3</cp:revision>
  <dcterms:created xsi:type="dcterms:W3CDTF">2006-08-16T00:00:00Z</dcterms:created>
  <dcterms:modified xsi:type="dcterms:W3CDTF">2025-09-20T15:08:04Z</dcterms:modified>
  <dc:identifier>DAGzhoO9xeM</dc:identifier>
</cp:coreProperties>
</file>